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21"/>
  </p:notesMasterIdLst>
  <p:sldIdLst>
    <p:sldId id="256" r:id="rId2"/>
    <p:sldId id="261" r:id="rId3"/>
    <p:sldId id="299" r:id="rId4"/>
    <p:sldId id="301" r:id="rId5"/>
    <p:sldId id="302" r:id="rId6"/>
    <p:sldId id="303" r:id="rId7"/>
    <p:sldId id="304" r:id="rId8"/>
    <p:sldId id="300" r:id="rId9"/>
    <p:sldId id="305" r:id="rId10"/>
    <p:sldId id="306" r:id="rId11"/>
    <p:sldId id="307" r:id="rId12"/>
    <p:sldId id="281" r:id="rId13"/>
    <p:sldId id="308" r:id="rId14"/>
    <p:sldId id="287" r:id="rId15"/>
    <p:sldId id="309" r:id="rId16"/>
    <p:sldId id="283" r:id="rId17"/>
    <p:sldId id="310" r:id="rId18"/>
    <p:sldId id="284" r:id="rId19"/>
    <p:sldId id="285" r:id="rId20"/>
  </p:sldIdLst>
  <p:sldSz cx="9144000" cy="6858000" type="screen4x3"/>
  <p:notesSz cx="7010400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51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387137"/>
            <a:ext cx="5608320" cy="415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67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77267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C94FB5F-5A0C-403E-B8CC-2DAF8AE94DF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47889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F6425D-BFDC-4E00-99AE-7340C09C9568}" type="slidenum">
              <a:rPr lang="en-GB" altLang="en-US"/>
              <a:pPr/>
              <a:t>1</a:t>
            </a:fld>
            <a:endParaRPr lang="en-GB" altLang="en-US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15780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10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5658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11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8298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12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368436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13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0199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14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9962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15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43721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16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44720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17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96181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18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93050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19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0438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2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01905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3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2601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4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1255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5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9337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6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4533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7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5883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8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886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9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6275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6B272-ACE7-4B3A-9E83-ADA024E20A0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2044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7637F-9877-41BB-A008-7746D966C5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4313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D1A91-C693-4C3D-804D-7FE95C7A26A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35126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0FADB-68A3-4556-8DA9-534B9D06D85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0976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C7560-1C65-4F5A-B6D7-C54B0A946E0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3202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45FB4-03F6-4EC2-878B-882680D4364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8521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C2446-DD1E-4F1D-B1B6-6A6DCA224A5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0080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82363-F044-435C-9168-E578F119586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7703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ADE17-D918-4ADB-A4E1-EC11274EC93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942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820DF-496E-494B-853D-A396659972C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81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3743-2415-4356-BAC9-3A37B7BBAF9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2509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2A823-8735-4802-9A81-14C44AA062F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93068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89066-5EBB-42F6-8A91-A3022465101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7959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D3949-ACE4-4226-87BC-A4303D69AD2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8382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A6BB7-6B31-42CE-875E-2DE2A10806C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813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5DA5B-01E2-43B8-BA74-40B9F81E570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1171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BCB634E-C090-473C-A33F-D8ABEF7DF56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801" r:id="rId11"/>
    <p:sldLayoutId id="2147483796" r:id="rId12"/>
    <p:sldLayoutId id="2147483802" r:id="rId13"/>
    <p:sldLayoutId id="2147483797" r:id="rId14"/>
    <p:sldLayoutId id="2147483798" r:id="rId15"/>
    <p:sldLayoutId id="2147483799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8800" y="1600200"/>
            <a:ext cx="6858000" cy="1646237"/>
          </a:xfrm>
        </p:spPr>
        <p:txBody>
          <a:bodyPr/>
          <a:lstStyle/>
          <a:p>
            <a:r>
              <a:rPr lang="en-US" altLang="en-US" dirty="0" smtClean="0"/>
              <a:t>Special Right Triangles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65112" y="3233737"/>
            <a:ext cx="2651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Definition and use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45-45-90 Triangle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6348413" cy="1181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1901" y="111368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28552" y="1612228"/>
                <a:ext cx="6705600" cy="673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altLang="en-US" dirty="0" smtClean="0"/>
                  <a:t>If the hypotenuse measures 7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dirty="0" smtClean="0"/>
                  <a:t>, what the measures of the legs?</a:t>
                </a:r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52" y="1612228"/>
                <a:ext cx="6705600" cy="673326"/>
              </a:xfrm>
              <a:prstGeom prst="rect">
                <a:avLst/>
              </a:prstGeom>
              <a:blipFill rotWithShape="0">
                <a:blip r:embed="rId3"/>
                <a:stretch>
                  <a:fillRect l="-545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9600" y="2466967"/>
                <a:ext cx="3733800" cy="2582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The ratio from the hypotenuse to either leg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is 1/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, meaning you divide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. So the leg value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or 7.</a:t>
                </a:r>
              </a:p>
              <a:p>
                <a:endParaRPr lang="en-US" sz="22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466967"/>
                <a:ext cx="3733800" cy="2582630"/>
              </a:xfrm>
              <a:prstGeom prst="rect">
                <a:avLst/>
              </a:prstGeom>
              <a:blipFill rotWithShape="0">
                <a:blip r:embed="rId4"/>
                <a:stretch>
                  <a:fillRect l="-979" t="-1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2652068"/>
            <a:ext cx="3754118" cy="372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16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45-45-90 Triangle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6348413" cy="1181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1901" y="111368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28552" y="1612228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dirty="0" smtClean="0"/>
              <a:t>If the hypotenuse measures 6, what the measures of the legs?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9600" y="2466967"/>
                <a:ext cx="4720056" cy="4818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The ratio from the </a:t>
                </a:r>
                <a:r>
                  <a:rPr lang="en-US" dirty="0" err="1" smtClean="0"/>
                  <a:t>the</a:t>
                </a:r>
                <a:r>
                  <a:rPr lang="en-US" dirty="0" smtClean="0"/>
                  <a:t> hypotenuse to either leg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is 1/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, meaning you divide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. So the leg value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. Can we leave it like that? NO!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solidFill>
                      <a:schemeClr val="tx1"/>
                    </a:solidFill>
                  </a:rPr>
                  <a:t>We must simplify the radical expression, as we can not have radicals as a denominator. We therefore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rationalize the expression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by multiplying the top and bottom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solidFill>
                      <a:schemeClr val="tx1"/>
                    </a:solidFill>
                  </a:rPr>
                  <a:t>That gives us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sz="22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2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en-US" sz="22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466967"/>
                <a:ext cx="4720056" cy="4818627"/>
              </a:xfrm>
              <a:prstGeom prst="rect">
                <a:avLst/>
              </a:prstGeom>
              <a:blipFill rotWithShape="0">
                <a:blip r:embed="rId3"/>
                <a:stretch>
                  <a:fillRect l="-775" t="-759" r="-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1308" y="2652068"/>
            <a:ext cx="3193410" cy="317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734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48366" y="581087"/>
            <a:ext cx="6348413" cy="1320800"/>
          </a:xfrm>
        </p:spPr>
        <p:txBody>
          <a:bodyPr/>
          <a:lstStyle/>
          <a:p>
            <a:pPr algn="r"/>
            <a:r>
              <a:rPr lang="en-US" altLang="en-US" dirty="0" smtClean="0"/>
              <a:t>Finding the leg lengths in special triangles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7391400" cy="609600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In the triangle below, what are the measures of the short leg and long leg if the hypotenuse is 14?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39614" y="4953000"/>
                <a:ext cx="7027985" cy="1226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Wingdings 3" panose="05040102010807070707" pitchFamily="18" charset="2"/>
                  <a:buChar char=""/>
                </a:pPr>
                <a:r>
                  <a:rPr lang="en-US" altLang="en-US" b="1" dirty="0" smtClean="0">
                    <a:latin typeface="+mn-lt"/>
                  </a:rPr>
                  <a:t>The short side is 1/2 the hypotenuse or 7.</a:t>
                </a:r>
              </a:p>
              <a:p>
                <a:pPr marL="285750" indent="-285750">
                  <a:buClr>
                    <a:schemeClr val="accent1"/>
                  </a:buClr>
                  <a:buFont typeface="Wingdings 3" panose="05040102010807070707" pitchFamily="18" charset="2"/>
                  <a:buChar char=""/>
                </a:pPr>
                <a:endParaRPr lang="en-US" altLang="en-US" b="1" dirty="0">
                  <a:latin typeface="+mn-lt"/>
                </a:endParaRPr>
              </a:p>
              <a:p>
                <a:pPr marL="285750" indent="-285750">
                  <a:buClr>
                    <a:schemeClr val="accent1"/>
                  </a:buClr>
                  <a:buFont typeface="Wingdings 3" panose="05040102010807070707" pitchFamily="18" charset="2"/>
                  <a:buChar char=""/>
                </a:pPr>
                <a:r>
                  <a:rPr lang="en-US" altLang="en-US" b="1" dirty="0" smtClean="0">
                    <a:latin typeface="+mn-lt"/>
                  </a:rPr>
                  <a:t>Going from the short leg to the long leg involves multiplying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en-US" b="1" dirty="0" smtClean="0">
                    <a:latin typeface="+mn-lt"/>
                  </a:rPr>
                  <a:t> so the long leg is 7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en-US" b="1" dirty="0" smtClean="0">
                    <a:latin typeface="+mn-lt"/>
                  </a:rPr>
                  <a:t>.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614" y="4953000"/>
                <a:ext cx="7027985" cy="1226426"/>
              </a:xfrm>
              <a:prstGeom prst="rect">
                <a:avLst/>
              </a:prstGeom>
              <a:blipFill rotWithShape="0">
                <a:blip r:embed="rId3"/>
                <a:stretch>
                  <a:fillRect l="-607" t="-3483" b="-6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2502461"/>
            <a:ext cx="3276600" cy="206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61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48366" y="581087"/>
            <a:ext cx="6348413" cy="1320800"/>
          </a:xfrm>
        </p:spPr>
        <p:txBody>
          <a:bodyPr/>
          <a:lstStyle/>
          <a:p>
            <a:pPr algn="r"/>
            <a:r>
              <a:rPr lang="en-US" altLang="en-US" dirty="0" smtClean="0"/>
              <a:t>Finding the leg lengths in special triangles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57200" y="1752600"/>
                <a:ext cx="7391400" cy="609600"/>
              </a:xfrm>
            </p:spPr>
            <p:txBody>
              <a:bodyPr/>
              <a:lstStyle/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In the triangle below, what are the measures of the hypotenuse and long leg if the short leg is 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?</a:t>
                </a:r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52600"/>
                <a:ext cx="7391400" cy="609600"/>
              </a:xfrm>
              <a:blipFill rotWithShape="0">
                <a:blip r:embed="rId3"/>
                <a:stretch>
                  <a:fillRect l="-165" t="-7000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7201" y="2574842"/>
                <a:ext cx="4495800" cy="2109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Wingdings 3" panose="05040102010807070707" pitchFamily="18" charset="2"/>
                  <a:buChar char=""/>
                </a:pPr>
                <a:r>
                  <a:rPr lang="en-US" altLang="en-US" dirty="0" smtClean="0">
                    <a:latin typeface="+mn-lt"/>
                  </a:rPr>
                  <a:t>When going from the short side to the hypotenuse we multiply by 2 so the hypotenuse is 8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en-US" dirty="0" smtClean="0">
                    <a:latin typeface="+mn-lt"/>
                  </a:rPr>
                  <a:t>.</a:t>
                </a:r>
              </a:p>
              <a:p>
                <a:pPr marL="285750" indent="-285750">
                  <a:buClr>
                    <a:schemeClr val="accent1"/>
                  </a:buClr>
                  <a:buFont typeface="Wingdings 3" panose="05040102010807070707" pitchFamily="18" charset="2"/>
                  <a:buChar char=""/>
                </a:pPr>
                <a:endParaRPr lang="en-US" altLang="en-US" dirty="0">
                  <a:latin typeface="+mn-lt"/>
                </a:endParaRPr>
              </a:p>
              <a:p>
                <a:pPr marL="285750" indent="-285750">
                  <a:buClr>
                    <a:schemeClr val="accent1"/>
                  </a:buClr>
                  <a:buFont typeface="Wingdings 3" panose="05040102010807070707" pitchFamily="18" charset="2"/>
                  <a:buChar char=""/>
                </a:pPr>
                <a:r>
                  <a:rPr lang="en-US" altLang="en-US" dirty="0" smtClean="0">
                    <a:latin typeface="+mn-lt"/>
                  </a:rPr>
                  <a:t>Going from the short leg to the long leg involves multiplying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en-US" dirty="0" smtClean="0">
                    <a:latin typeface="+mn-lt"/>
                  </a:rPr>
                  <a:t> so the long leg is 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en-US" dirty="0" smtClean="0">
                    <a:latin typeface="+mn-lt"/>
                  </a:rPr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en-US" dirty="0" smtClean="0">
                    <a:latin typeface="+mn-lt"/>
                  </a:rPr>
                  <a:t> = 4 * 3 = 12.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2574842"/>
                <a:ext cx="4495800" cy="2109616"/>
              </a:xfrm>
              <a:prstGeom prst="rect">
                <a:avLst/>
              </a:prstGeom>
              <a:blipFill rotWithShape="0">
                <a:blip r:embed="rId4"/>
                <a:stretch>
                  <a:fillRect l="-949" t="-1734" b="-3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600" y="2514600"/>
            <a:ext cx="2667000" cy="254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84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48366" y="581087"/>
            <a:ext cx="6348413" cy="1320800"/>
          </a:xfrm>
        </p:spPr>
        <p:txBody>
          <a:bodyPr/>
          <a:lstStyle/>
          <a:p>
            <a:pPr algn="r"/>
            <a:r>
              <a:rPr lang="en-US" altLang="en-US" dirty="0" smtClean="0"/>
              <a:t>Identifying opposite and adjacent sides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57200" y="1752600"/>
                <a:ext cx="7391400" cy="609600"/>
              </a:xfrm>
            </p:spPr>
            <p:txBody>
              <a:bodyPr/>
              <a:lstStyle/>
              <a:p>
                <a:r>
                  <a:rPr lang="en-US" altLang="en-US" b="1" dirty="0" smtClean="0">
                    <a:solidFill>
                      <a:schemeClr val="tx1"/>
                    </a:solidFill>
                  </a:rPr>
                  <a:t>For the triangle below, if the hypotenuse is 1</a:t>
                </a:r>
                <a14:m>
                  <m:oMath xmlns:m="http://schemas.openxmlformats.org/officeDocument/2006/math">
                    <m:r>
                      <a:rPr lang="en-US" altLang="en-US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ad>
                      <m:radPr>
                        <m:degHide m:val="on"/>
                        <m:ctrlPr>
                          <a:rPr lang="en-US" altLang="en-US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what is the length of the legs?</a:t>
                </a:r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52600"/>
                <a:ext cx="7391400" cy="609600"/>
              </a:xfrm>
              <a:blipFill rotWithShape="0">
                <a:blip r:embed="rId3"/>
                <a:stretch>
                  <a:fillRect l="-165" t="-2000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39615" y="4953000"/>
                <a:ext cx="6723185" cy="13860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Wingdings 3" panose="05040102010807070707" pitchFamily="18" charset="2"/>
                  <a:buChar char=""/>
                </a:pPr>
                <a:r>
                  <a:rPr lang="en-US" altLang="en-US" b="1" dirty="0" smtClean="0">
                    <a:latin typeface="+mn-lt"/>
                  </a:rPr>
                  <a:t>Remember that going from the hypotenuse to the legs of a 45-45-90 triangle means you</a:t>
                </a:r>
                <a:r>
                  <a:rPr lang="en-US" altLang="en-US" b="1" dirty="0">
                    <a:latin typeface="+mn-lt"/>
                  </a:rPr>
                  <a:t> </a:t>
                </a:r>
                <a:r>
                  <a:rPr lang="en-US" altLang="en-US" b="1" dirty="0" smtClean="0">
                    <a:latin typeface="+mn-lt"/>
                  </a:rPr>
                  <a:t>divide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en-US" b="1" dirty="0" smtClean="0">
                    <a:latin typeface="+mn-lt"/>
                  </a:rPr>
                  <a:t>. So the length of the legs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13</m:t>
                        </m:r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en-US" sz="2800" b="1" dirty="0" smtClean="0">
                    <a:latin typeface="+mn-lt"/>
                  </a:rPr>
                  <a:t> </a:t>
                </a:r>
                <a:r>
                  <a:rPr lang="en-US" altLang="en-US" sz="2000" dirty="0" smtClean="0">
                    <a:latin typeface="+mn-lt"/>
                  </a:rPr>
                  <a:t>or 13.</a:t>
                </a:r>
                <a:endParaRPr lang="en-US" altLang="en-US" sz="2800" b="1" dirty="0" smtClean="0">
                  <a:latin typeface="+mn-lt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615" y="4953000"/>
                <a:ext cx="6723185" cy="1386085"/>
              </a:xfrm>
              <a:prstGeom prst="rect">
                <a:avLst/>
              </a:prstGeom>
              <a:blipFill rotWithShape="0">
                <a:blip r:embed="rId4"/>
                <a:stretch>
                  <a:fillRect l="-635" t="-3084" r="-15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8972" y="2599690"/>
            <a:ext cx="4267200" cy="211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26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48366" y="581087"/>
            <a:ext cx="6348413" cy="1320800"/>
          </a:xfrm>
        </p:spPr>
        <p:txBody>
          <a:bodyPr/>
          <a:lstStyle/>
          <a:p>
            <a:pPr algn="r"/>
            <a:r>
              <a:rPr lang="en-US" altLang="en-US" dirty="0" smtClean="0"/>
              <a:t>Identifying opposite and adjacent sides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57200" y="1752600"/>
                <a:ext cx="7391400" cy="609600"/>
              </a:xfrm>
            </p:spPr>
            <p:txBody>
              <a:bodyPr/>
              <a:lstStyle/>
              <a:p>
                <a:r>
                  <a:rPr lang="en-US" altLang="en-US" b="1" dirty="0" smtClean="0">
                    <a:solidFill>
                      <a:schemeClr val="tx1"/>
                    </a:solidFill>
                  </a:rPr>
                  <a:t>For the triangle below, if the length of one leg is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, what is the length of the other leg and the hypotenuse?</a:t>
                </a:r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52600"/>
                <a:ext cx="7391400" cy="609600"/>
              </a:xfrm>
              <a:blipFill rotWithShape="0">
                <a:blip r:embed="rId3"/>
                <a:stretch>
                  <a:fillRect l="-165" t="-2000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39615" y="4645087"/>
                <a:ext cx="6857164" cy="1869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Wingdings 3" panose="05040102010807070707" pitchFamily="18" charset="2"/>
                  <a:buChar char=""/>
                </a:pPr>
                <a:r>
                  <a:rPr lang="en-US" altLang="en-US" b="1" dirty="0" smtClean="0">
                    <a:latin typeface="+mn-lt"/>
                  </a:rPr>
                  <a:t>Since the legs are equal in this triangle the other leg is also </a:t>
                </a:r>
                <a:r>
                  <a:rPr lang="en-US" altLang="en-US" dirty="0"/>
                  <a:t>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b="1" dirty="0" smtClean="0">
                    <a:latin typeface="+mn-lt"/>
                  </a:rPr>
                  <a:t>.</a:t>
                </a:r>
              </a:p>
              <a:p>
                <a:pPr marL="285750" indent="-285750">
                  <a:buClr>
                    <a:schemeClr val="accent1"/>
                  </a:buClr>
                  <a:buFont typeface="Wingdings 3" panose="05040102010807070707" pitchFamily="18" charset="2"/>
                  <a:buChar char=""/>
                </a:pPr>
                <a:endParaRPr lang="en-US" altLang="en-US" b="1" dirty="0" smtClean="0">
                  <a:latin typeface="+mn-lt"/>
                </a:endParaRPr>
              </a:p>
              <a:p>
                <a:pPr marL="285750" indent="-285750">
                  <a:buClr>
                    <a:schemeClr val="accent1"/>
                  </a:buClr>
                  <a:buFont typeface="Wingdings 3" panose="05040102010807070707" pitchFamily="18" charset="2"/>
                  <a:buChar char=""/>
                </a:pPr>
                <a:r>
                  <a:rPr lang="en-US" altLang="en-US" b="1" dirty="0" smtClean="0">
                    <a:latin typeface="+mn-lt"/>
                  </a:rPr>
                  <a:t>Going from the legs to the hypotenuse of a 45-45-90 triangle means you</a:t>
                </a:r>
                <a:r>
                  <a:rPr lang="en-US" altLang="en-US" b="1" dirty="0">
                    <a:latin typeface="+mn-lt"/>
                  </a:rPr>
                  <a:t> </a:t>
                </a:r>
                <a:r>
                  <a:rPr lang="en-US" altLang="en-US" b="1" dirty="0" smtClean="0">
                    <a:latin typeface="+mn-lt"/>
                  </a:rPr>
                  <a:t>multiply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en-US" b="1" dirty="0" smtClean="0">
                    <a:latin typeface="+mn-lt"/>
                  </a:rPr>
                  <a:t>. So the length of the hypotenuse is </a:t>
                </a:r>
                <a:r>
                  <a:rPr lang="en-US" altLang="en-US" sz="2000" dirty="0"/>
                  <a:t>6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latin typeface="+mn-lt"/>
                  </a:rPr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latin typeface="+mn-lt"/>
                  </a:rPr>
                  <a:t> = 6 * 2 = 12.</a:t>
                </a:r>
                <a:endParaRPr lang="en-US" altLang="en-US" sz="2800" b="1" dirty="0" smtClean="0">
                  <a:latin typeface="+mn-lt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615" y="4645087"/>
                <a:ext cx="6857164" cy="1869101"/>
              </a:xfrm>
              <a:prstGeom prst="rect">
                <a:avLst/>
              </a:prstGeom>
              <a:blipFill rotWithShape="0">
                <a:blip r:embed="rId4"/>
                <a:stretch>
                  <a:fillRect l="-622" t="-2280" r="-1333" b="-48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2481" y="2514600"/>
            <a:ext cx="3861227" cy="197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39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Trigonometry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7315200" cy="80132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If the measure of angle A is 40°and the hypotenuse (side c) is 17, what are the values of a and b?</a:t>
            </a: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What are the trig function definitions?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TOA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42919" y="1113687"/>
            <a:ext cx="221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Trigonometric ratios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057400" y="2653670"/>
            <a:ext cx="5486400" cy="3442329"/>
            <a:chOff x="2057400" y="3648447"/>
            <a:chExt cx="4648200" cy="241750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7400" y="3648447"/>
              <a:ext cx="4648200" cy="241750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850466" y="4819099"/>
              <a:ext cx="381000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057400" y="3673847"/>
              <a:ext cx="960119" cy="91696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9351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Trigonometry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7315200" cy="80132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If the measure of angle B is 12°and side a is 4, what are the values of b and c?</a:t>
            </a:r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What are the trig function definitions?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SOH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CAH</a:t>
            </a:r>
          </a:p>
          <a:p>
            <a:pPr lvl="1"/>
            <a:r>
              <a:rPr lang="en-US" altLang="en-US" dirty="0" smtClean="0">
                <a:solidFill>
                  <a:schemeClr val="tx1"/>
                </a:solidFill>
              </a:rPr>
              <a:t>TOA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42919" y="1113687"/>
            <a:ext cx="221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Trigonometric ratios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057400" y="2653670"/>
            <a:ext cx="5486400" cy="3442329"/>
            <a:chOff x="2057400" y="3648447"/>
            <a:chExt cx="4648200" cy="241750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7400" y="3648447"/>
              <a:ext cx="4648200" cy="241750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850466" y="4819099"/>
              <a:ext cx="381000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057400" y="3673847"/>
              <a:ext cx="960119" cy="91696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8882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Trigonometry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6348413" cy="1564981"/>
          </a:xfrm>
        </p:spPr>
        <p:txBody>
          <a:bodyPr/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en-US" altLang="en-US" dirty="0" smtClean="0">
                <a:solidFill>
                  <a:schemeClr val="tx1"/>
                </a:solidFill>
              </a:rPr>
              <a:t>The trigonometric ratios are:</a:t>
            </a:r>
          </a:p>
          <a:p>
            <a:pPr marL="640080" lvl="1">
              <a:lnSpc>
                <a:spcPct val="108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solidFill>
                  <a:schemeClr val="tx1"/>
                </a:solidFill>
              </a:rPr>
              <a:t>Sine: opposite side over hypotenuse (SOH</a:t>
            </a:r>
            <a:r>
              <a:rPr lang="en-US" altLang="en-US" sz="1800" dirty="0" smtClean="0">
                <a:solidFill>
                  <a:schemeClr val="tx1"/>
                </a:solidFill>
              </a:rPr>
              <a:t>)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640080" lvl="1">
              <a:lnSpc>
                <a:spcPct val="108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solidFill>
                  <a:schemeClr val="tx1"/>
                </a:solidFill>
              </a:rPr>
              <a:t>Cosine: adjacent side over hypotenuse (CAH)</a:t>
            </a:r>
          </a:p>
          <a:p>
            <a:pPr marL="640080" lvl="1">
              <a:lnSpc>
                <a:spcPct val="108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solidFill>
                  <a:schemeClr val="tx1"/>
                </a:solidFill>
              </a:rPr>
              <a:t>Tangent: opposite side over adjacent side (TOA</a:t>
            </a:r>
            <a:r>
              <a:rPr lang="en-US" altLang="en-US" sz="18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42919" y="1113687"/>
            <a:ext cx="221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Trigonometric ratios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2919" y="3097368"/>
            <a:ext cx="3522021" cy="24318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3048000"/>
            <a:ext cx="4375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US" altLang="en-US" dirty="0">
                <a:latin typeface="Trebuchet MS" panose="020B0603020202020204" pitchFamily="34" charset="0"/>
              </a:rPr>
              <a:t>If the lengths of a, b and c are 6, 8 and 10 what are the values of sine, cosine and tangent for angles A and B</a:t>
            </a:r>
            <a:r>
              <a:rPr lang="en-US" altLang="en-US" dirty="0" smtClean="0">
                <a:latin typeface="Trebuchet MS" panose="020B0603020202020204" pitchFamily="34" charset="0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88539" y="5598910"/>
            <a:ext cx="3086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altLang="en-US" dirty="0">
                <a:latin typeface="Trebuchet MS" panose="020B0603020202020204" pitchFamily="34" charset="0"/>
              </a:rPr>
              <a:t>Do you notice any patterns? What is Sin(A) and Cos(B)? What are Tan(A) and Tan(B)?</a:t>
            </a:r>
          </a:p>
          <a:p>
            <a:pPr>
              <a:buClr>
                <a:schemeClr val="accent1"/>
              </a:buClr>
            </a:pPr>
            <a:endParaRPr lang="en-US" altLang="en-US" dirty="0">
              <a:latin typeface="Trebuchet MS" panose="020B0603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2279" y="4191863"/>
            <a:ext cx="368241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Sin(A) = a/c = 6/10 or 3/5</a:t>
            </a: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Cos(A) = b/c = 8/10 or 4/5</a:t>
            </a: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Tan(A) = a/b = 6/8 or 3/4</a:t>
            </a: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endParaRPr lang="en-US" altLang="en-US" dirty="0">
              <a:latin typeface="Trebuchet MS" panose="020B0603020202020204" pitchFamily="34" charset="0"/>
            </a:endParaRP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Sin(B) = b/c = 8/10 or 4/5</a:t>
            </a: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Cos(B) = a/c = 6/10 or 3/5</a:t>
            </a: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Tan(B) = b/a = 8/6 or 4/3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85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Trigonometry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20"/>
            <a:ext cx="5791199" cy="966878"/>
          </a:xfrm>
        </p:spPr>
        <p:txBody>
          <a:bodyPr/>
          <a:lstStyle/>
          <a:p>
            <a:pPr marL="171450" lvl="1" indent="0">
              <a:lnSpc>
                <a:spcPct val="108000"/>
              </a:lnSpc>
              <a:spcBef>
                <a:spcPts val="600"/>
              </a:spcBef>
              <a:buNone/>
            </a:pPr>
            <a:r>
              <a:rPr lang="en-US" altLang="en-US" sz="1800" dirty="0" smtClean="0">
                <a:solidFill>
                  <a:schemeClr val="tx1"/>
                </a:solidFill>
              </a:rPr>
              <a:t>Sine</a:t>
            </a:r>
            <a:r>
              <a:rPr lang="en-US" altLang="en-US" sz="1800" dirty="0">
                <a:solidFill>
                  <a:schemeClr val="tx1"/>
                </a:solidFill>
              </a:rPr>
              <a:t>: opposite side over hypotenuse (SOH</a:t>
            </a:r>
            <a:r>
              <a:rPr lang="en-US" altLang="en-US" sz="1800" dirty="0" smtClean="0">
                <a:solidFill>
                  <a:schemeClr val="tx1"/>
                </a:solidFill>
              </a:rPr>
              <a:t>)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171450" lvl="1" indent="0">
              <a:lnSpc>
                <a:spcPct val="108000"/>
              </a:lnSpc>
              <a:spcBef>
                <a:spcPts val="600"/>
              </a:spcBef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Cosine: adjacent side over hypotenuse (CAH)</a:t>
            </a:r>
          </a:p>
          <a:p>
            <a:pPr marL="171450" lvl="1" indent="0">
              <a:lnSpc>
                <a:spcPct val="108000"/>
              </a:lnSpc>
              <a:spcBef>
                <a:spcPts val="600"/>
              </a:spcBef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Tangent: opposite side over adjacent side (TOA</a:t>
            </a:r>
            <a:r>
              <a:rPr lang="en-US" altLang="en-US" sz="18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42919" y="1113687"/>
            <a:ext cx="221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Trigonometric ratios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1252" y="2819231"/>
            <a:ext cx="4101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n-US" altLang="en-US" dirty="0">
                <a:latin typeface="Trebuchet MS" panose="020B0603020202020204" pitchFamily="34" charset="0"/>
              </a:rPr>
              <a:t>If the lengths of a, b and c are </a:t>
            </a:r>
            <a:r>
              <a:rPr lang="en-US" altLang="en-US" dirty="0" smtClean="0">
                <a:latin typeface="Trebuchet MS" panose="020B0603020202020204" pitchFamily="34" charset="0"/>
              </a:rPr>
              <a:t>5, 7 </a:t>
            </a:r>
            <a:r>
              <a:rPr lang="en-US" altLang="en-US" dirty="0">
                <a:latin typeface="Trebuchet MS" panose="020B0603020202020204" pitchFamily="34" charset="0"/>
              </a:rPr>
              <a:t>and 10 what are the values of sine, cosine and </a:t>
            </a:r>
            <a:r>
              <a:rPr lang="en-US" altLang="en-US" dirty="0" smtClean="0">
                <a:latin typeface="Trebuchet MS" panose="020B0603020202020204" pitchFamily="34" charset="0"/>
              </a:rPr>
              <a:t>tangent for A and B?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8171" y="5496887"/>
            <a:ext cx="3086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altLang="en-US" dirty="0">
                <a:latin typeface="Trebuchet MS" panose="020B0603020202020204" pitchFamily="34" charset="0"/>
              </a:rPr>
              <a:t>Do you notice any patterns? What is Sin(A) and Cos(B)? What are Tan(A) and Tan(B)?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920470"/>
            <a:ext cx="3239031" cy="223647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6837" y="4038600"/>
            <a:ext cx="366959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Sin(A) = a/c = 5/10 or 1/2</a:t>
            </a: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Cos(A) = b/c = 7/10</a:t>
            </a: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Tan(A) = a/b = 5/7</a:t>
            </a: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endParaRPr lang="en-US" altLang="en-US" dirty="0">
              <a:latin typeface="Trebuchet MS" panose="020B0603020202020204" pitchFamily="34" charset="0"/>
            </a:endParaRP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Sin(B) = b/c = 7/10</a:t>
            </a: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Cos(B) = a/c = 5/10 or 1/2</a:t>
            </a:r>
          </a:p>
          <a:p>
            <a:pPr marL="742950" lvl="1" indent="-285750"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rebuchet MS" panose="020B0603020202020204" pitchFamily="34" charset="0"/>
              </a:rPr>
              <a:t>Tan(B) = b/a = 7/5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2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30-60-90 Triangle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6348413" cy="1181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94493" y="110977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pic>
        <p:nvPicPr>
          <p:cNvPr id="6" name="Picture 11" descr="Lesson on Special Right Triangles - Zeihen RMHS 6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363" y="2895600"/>
            <a:ext cx="4284260" cy="363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0" y="1727226"/>
            <a:ext cx="6477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dirty="0" smtClean="0"/>
              <a:t>There are many right </a:t>
            </a:r>
            <a:r>
              <a:rPr lang="en-US" altLang="en-US" dirty="0"/>
              <a:t>angle </a:t>
            </a:r>
            <a:r>
              <a:rPr lang="en-US" altLang="en-US" dirty="0" smtClean="0"/>
              <a:t>triangles. Today we are most interested in right angle triangles </a:t>
            </a:r>
            <a:r>
              <a:rPr lang="en-US" altLang="en-US" dirty="0"/>
              <a:t>that have measures of either </a:t>
            </a:r>
            <a:r>
              <a:rPr lang="en-US" altLang="en-US" dirty="0">
                <a:solidFill>
                  <a:srgbClr val="FFFF00"/>
                </a:solidFill>
              </a:rPr>
              <a:t>30-60-90</a:t>
            </a:r>
            <a:r>
              <a:rPr lang="en-US" altLang="en-US" dirty="0"/>
              <a:t> or </a:t>
            </a:r>
            <a:r>
              <a:rPr lang="en-US" altLang="en-US" dirty="0">
                <a:solidFill>
                  <a:srgbClr val="FFFF00"/>
                </a:solidFill>
              </a:rPr>
              <a:t>45-45-90</a:t>
            </a:r>
            <a:r>
              <a:rPr lang="en-US" altLang="en-US" dirty="0"/>
              <a:t> for their </a:t>
            </a:r>
            <a:r>
              <a:rPr lang="en-US" altLang="en-US" dirty="0" smtClean="0"/>
              <a:t>angles.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599" y="2835767"/>
            <a:ext cx="31427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We call these triangles </a:t>
            </a:r>
            <a:r>
              <a:rPr lang="en-US" i="1" dirty="0" smtClean="0"/>
              <a:t>special triangles </a:t>
            </a:r>
            <a:r>
              <a:rPr lang="en-US" dirty="0" smtClean="0"/>
              <a:t>because of their unique nature.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These triangles can be </a:t>
            </a:r>
            <a:r>
              <a:rPr lang="en-US" dirty="0" smtClean="0">
                <a:solidFill>
                  <a:srgbClr val="FFFF00"/>
                </a:solidFill>
              </a:rPr>
              <a:t>solved through their side ratios </a:t>
            </a:r>
            <a:r>
              <a:rPr lang="en-US" dirty="0" smtClean="0"/>
              <a:t>instead of resorting to the Pythagorean equation or Trig functions.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79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30-60-90 Triangle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6348413" cy="1181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94493" y="110977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28552" y="1612228"/>
            <a:ext cx="670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dirty="0" smtClean="0"/>
              <a:t>Let’s examine the </a:t>
            </a:r>
            <a:r>
              <a:rPr lang="en-US" altLang="en-US" dirty="0" smtClean="0">
                <a:solidFill>
                  <a:srgbClr val="FFFF00"/>
                </a:solidFill>
              </a:rPr>
              <a:t>30-60-90</a:t>
            </a:r>
            <a:r>
              <a:rPr lang="en-US" altLang="en-US" dirty="0" smtClean="0"/>
              <a:t> triangle first. The 30-60-90 angle measures create memorable side ratios. The sides of this triangle are termed the </a:t>
            </a:r>
            <a:r>
              <a:rPr lang="en-US" altLang="en-US" i="1" dirty="0" smtClean="0">
                <a:solidFill>
                  <a:srgbClr val="FFFF00"/>
                </a:solidFill>
              </a:rPr>
              <a:t>short leg</a:t>
            </a:r>
            <a:r>
              <a:rPr lang="en-US" altLang="en-US" i="1" dirty="0" smtClean="0"/>
              <a:t>, </a:t>
            </a:r>
            <a:r>
              <a:rPr lang="en-US" altLang="en-US" i="1" dirty="0" smtClean="0">
                <a:solidFill>
                  <a:srgbClr val="FFFF00"/>
                </a:solidFill>
              </a:rPr>
              <a:t>long leg </a:t>
            </a:r>
            <a:r>
              <a:rPr lang="en-US" altLang="en-US" dirty="0" smtClean="0"/>
              <a:t>and</a:t>
            </a:r>
            <a:r>
              <a:rPr lang="en-US" altLang="en-US" i="1" dirty="0" smtClean="0"/>
              <a:t> </a:t>
            </a:r>
            <a:r>
              <a:rPr lang="en-US" altLang="en-US" i="1" dirty="0" smtClean="0">
                <a:solidFill>
                  <a:srgbClr val="FFFF00"/>
                </a:solidFill>
              </a:rPr>
              <a:t>hypotenuse</a:t>
            </a:r>
            <a:r>
              <a:rPr lang="en-US" altLang="en-US" i="1" dirty="0" smtClean="0"/>
              <a:t>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28552" y="2535558"/>
                <a:ext cx="4445196" cy="4048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The first ratio is from the short leg to the hypotenuse.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This ratio is </a:t>
                </a:r>
                <a:r>
                  <a:rPr lang="en-US" i="1" dirty="0" smtClean="0">
                    <a:solidFill>
                      <a:srgbClr val="FFFF00"/>
                    </a:solidFill>
                  </a:rPr>
                  <a:t>2</a:t>
                </a:r>
                <a:r>
                  <a:rPr lang="en-US" dirty="0" smtClean="0"/>
                  <a:t>, meaning you multiply by 2 going from the short leg to the hypotenuse and divide by 2 when coming from the hypotenuse to the short leg.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The other ratio is from the short to the long leg.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This ratio is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, meaning you multiply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 when going from the short leg to the long leg and divide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 when going from the long leg to the short leg.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52" y="2535558"/>
                <a:ext cx="4445196" cy="4048609"/>
              </a:xfrm>
              <a:prstGeom prst="rect">
                <a:avLst/>
              </a:prstGeom>
              <a:blipFill rotWithShape="0">
                <a:blip r:embed="rId3"/>
                <a:stretch>
                  <a:fillRect l="-823" t="-904" r="-1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2294" y="2664767"/>
            <a:ext cx="2647852" cy="328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7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30-60-90 Triangle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6348413" cy="1181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1901" y="111673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28552" y="1612228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dirty="0" smtClean="0"/>
              <a:t>Let’s see some examples of using the leg ratios to find leg values.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28552" y="2535558"/>
                <a:ext cx="4705448" cy="4022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If the short leg is 4, what are the long leg and hypotenuse values?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Remember to go from the short leg to the long leg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the ratio is 2</a:t>
                </a:r>
                <a:r>
                  <a:rPr lang="en-US" dirty="0" smtClean="0"/>
                  <a:t>, so we multiply by 2 to go from the short leg to the hypotenuse. The hypotenuse is thus 8.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The other ratio is from the short to the long leg.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This ratio is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, meaning you multiply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 when going from the short leg to the long leg. Thus the long leg is 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52" y="2535558"/>
                <a:ext cx="4705448" cy="4022511"/>
              </a:xfrm>
              <a:prstGeom prst="rect">
                <a:avLst/>
              </a:prstGeom>
              <a:blipFill rotWithShape="0">
                <a:blip r:embed="rId3"/>
                <a:stretch>
                  <a:fillRect l="-777" t="-909" r="-12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2664768"/>
            <a:ext cx="2647852" cy="328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7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30-60-90 Triangle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6348413" cy="1181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1901" y="106732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28552" y="1612228"/>
            <a:ext cx="670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dirty="0" smtClean="0"/>
              <a:t>Let’s see another example!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28552" y="2293600"/>
                <a:ext cx="4705448" cy="377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If the hypotenuse is </a:t>
                </a:r>
                <a:r>
                  <a:rPr lang="en-US" dirty="0"/>
                  <a:t>6</a:t>
                </a:r>
                <a:r>
                  <a:rPr lang="en-US" dirty="0" smtClean="0"/>
                  <a:t>, what are the short leg and long leg values?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Remember to go from the hypotenuse to the short leg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the ratio is 1/2</a:t>
                </a:r>
                <a:r>
                  <a:rPr lang="en-US" dirty="0" smtClean="0"/>
                  <a:t>, so we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divide by 2</a:t>
                </a:r>
                <a:r>
                  <a:rPr lang="en-US" dirty="0" smtClean="0"/>
                  <a:t>. The short leg is thus 3.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The other ratio is from the short to the long leg.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This ratio is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, meaning you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multiply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 when going from the short leg to the long leg. Thus the long leg is 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52" y="2293600"/>
                <a:ext cx="4705448" cy="3771610"/>
              </a:xfrm>
              <a:prstGeom prst="rect">
                <a:avLst/>
              </a:prstGeom>
              <a:blipFill rotWithShape="0">
                <a:blip r:embed="rId3"/>
                <a:stretch>
                  <a:fillRect l="-777" t="-808" r="-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2664768"/>
            <a:ext cx="2647852" cy="328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30-60-90 Triangle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6348413" cy="1181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1901" y="111368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28552" y="1612228"/>
                <a:ext cx="6705600" cy="9494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altLang="en-US" dirty="0" smtClean="0"/>
                  <a:t>Let’s see another example! </a:t>
                </a:r>
                <a:r>
                  <a:rPr lang="en-US" dirty="0"/>
                  <a:t>If the long leg is 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/>
                  <a:t>, what are the short leg and hypotenuse values?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52" y="1612228"/>
                <a:ext cx="6705600" cy="949427"/>
              </a:xfrm>
              <a:prstGeom prst="rect">
                <a:avLst/>
              </a:prstGeom>
              <a:blipFill rotWithShape="0">
                <a:blip r:embed="rId3"/>
                <a:stretch>
                  <a:fillRect l="-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9600" y="2561655"/>
                <a:ext cx="4705448" cy="2971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Recall that going from the long leg to the short leg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is 1/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, meaning you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divide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 when going from the long leg to the short leg. Thus the short leg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 smtClean="0"/>
                  <a:t> or 5.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 smtClean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Next we go from the short leg to the hypotenuse. As we have seen,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this ratio is 2</a:t>
                </a:r>
                <a:r>
                  <a:rPr lang="en-US" dirty="0" smtClean="0"/>
                  <a:t>, so we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multiply by 2</a:t>
                </a:r>
                <a:r>
                  <a:rPr lang="en-US" dirty="0" smtClean="0"/>
                  <a:t>. The hypotenuse is thus 5 * 2 or 10.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561655"/>
                <a:ext cx="4705448" cy="2971519"/>
              </a:xfrm>
              <a:prstGeom prst="rect">
                <a:avLst/>
              </a:prstGeom>
              <a:blipFill rotWithShape="0">
                <a:blip r:embed="rId4"/>
                <a:stretch>
                  <a:fillRect l="-777" t="-1025" r="-1036" b="-2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1078" y="2407326"/>
            <a:ext cx="2647852" cy="328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04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30-60-90 Triangle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6348413" cy="1181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60249" y="108432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28552" y="1612228"/>
            <a:ext cx="6839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dirty="0" smtClean="0"/>
              <a:t>These ratios hold no matter what the orientation of the triangle, just like the relationships of “opposite” and “adjacent”.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9600" y="2561655"/>
                <a:ext cx="4705448" cy="319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In this triangle if the short side is 10 what are the long leg and hypotenuse values?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Recall that going from the short leg to the long leg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is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, meaning you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multiply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. Thus the long leg is 10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dirty="0" smtClean="0"/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 smtClean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Next we go from the short leg to the hypotenuse. As we have seen,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this ratio is 2</a:t>
                </a:r>
                <a:r>
                  <a:rPr lang="en-US" dirty="0" smtClean="0"/>
                  <a:t>, so we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multiply by 2</a:t>
                </a:r>
                <a:r>
                  <a:rPr lang="en-US" dirty="0" smtClean="0"/>
                  <a:t>. The hypotenuse is thus 20.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561655"/>
                <a:ext cx="4705448" cy="3191515"/>
              </a:xfrm>
              <a:prstGeom prst="rect">
                <a:avLst/>
              </a:prstGeom>
              <a:blipFill rotWithShape="0">
                <a:blip r:embed="rId3"/>
                <a:stretch>
                  <a:fillRect l="-777" t="-954" r="-1166" b="-2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0448" y="2690864"/>
            <a:ext cx="3420837" cy="254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45-45-90 Triangle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6348413" cy="1181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11545" y="110977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28552" y="1612228"/>
            <a:ext cx="670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dirty="0" smtClean="0"/>
              <a:t>Next let’s examine the </a:t>
            </a:r>
            <a:r>
              <a:rPr lang="en-US" altLang="en-US" dirty="0" smtClean="0">
                <a:solidFill>
                  <a:srgbClr val="FFFF00"/>
                </a:solidFill>
              </a:rPr>
              <a:t>45-45-90</a:t>
            </a:r>
            <a:r>
              <a:rPr lang="en-US" altLang="en-US" dirty="0" smtClean="0"/>
              <a:t> triangle. The 45-45-90 angle measures create equal length sides. The sides of this triangle are simply termed the </a:t>
            </a:r>
            <a:r>
              <a:rPr lang="en-US" altLang="en-US" i="1" dirty="0" smtClean="0">
                <a:solidFill>
                  <a:srgbClr val="FFFF00"/>
                </a:solidFill>
              </a:rPr>
              <a:t>legs </a:t>
            </a:r>
            <a:r>
              <a:rPr lang="en-US" altLang="en-US" dirty="0" smtClean="0"/>
              <a:t>and</a:t>
            </a:r>
            <a:r>
              <a:rPr lang="en-US" altLang="en-US" i="1" dirty="0" smtClean="0"/>
              <a:t> </a:t>
            </a:r>
            <a:r>
              <a:rPr lang="en-US" altLang="en-US" i="1" dirty="0" smtClean="0">
                <a:solidFill>
                  <a:srgbClr val="FFFF00"/>
                </a:solidFill>
              </a:rPr>
              <a:t>hypotenuse</a:t>
            </a:r>
            <a:r>
              <a:rPr lang="en-US" altLang="en-US" i="1" dirty="0" smtClean="0"/>
              <a:t>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5852" y="2764135"/>
                <a:ext cx="3956148" cy="23893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The ratio from the either leg to the hypotenuse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is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, meaning you multiply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 going from the short leg to the hypotenuse and divide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 when coming from the hypotenuse to the short leg.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852" y="2764135"/>
                <a:ext cx="3956148" cy="2389308"/>
              </a:xfrm>
              <a:prstGeom prst="rect">
                <a:avLst/>
              </a:prstGeom>
              <a:blipFill rotWithShape="0">
                <a:blip r:embed="rId3"/>
                <a:stretch>
                  <a:fillRect l="-924" t="-1276" r="-18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1" y="2793977"/>
            <a:ext cx="3475330" cy="345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95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1252" y="427887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45-45-90 Triangle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83019"/>
            <a:ext cx="6348413" cy="1181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altLang="en-US" dirty="0" smtClean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1901" y="111368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28552" y="1612228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dirty="0" smtClean="0"/>
              <a:t>Next let’s see an example. If a leg measures 4, what is the other leg and hypotenuse?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9600" y="2664768"/>
                <a:ext cx="3956148" cy="3774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Since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the legs are of equal measure </a:t>
                </a:r>
                <a:r>
                  <a:rPr lang="en-US" dirty="0" smtClean="0"/>
                  <a:t>the other leg must also be 4.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 smtClean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 smtClean="0"/>
                  <a:t>The ratio from the either leg to the hypotenuse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is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, meaning you multiply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 going from the short leg to the hypotenuse and divide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 when coming from the hypotenuse to the short leg. So the hypotenuse must be 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664768"/>
                <a:ext cx="3956148" cy="3774303"/>
              </a:xfrm>
              <a:prstGeom prst="rect">
                <a:avLst/>
              </a:prstGeom>
              <a:blipFill rotWithShape="0">
                <a:blip r:embed="rId3"/>
                <a:stretch>
                  <a:fillRect l="-924" t="-808" r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1" y="2793977"/>
            <a:ext cx="3475330" cy="345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90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1520</TotalTime>
  <Words>1631</Words>
  <Application>Microsoft Office PowerPoint</Application>
  <PresentationFormat>On-screen Show (4:3)</PresentationFormat>
  <Paragraphs>147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Facet</vt:lpstr>
      <vt:lpstr>Special Right Triangles</vt:lpstr>
      <vt:lpstr>The 30-60-90 Triangle</vt:lpstr>
      <vt:lpstr>The 30-60-90 Triangle</vt:lpstr>
      <vt:lpstr>The 30-60-90 Triangle</vt:lpstr>
      <vt:lpstr>The 30-60-90 Triangle</vt:lpstr>
      <vt:lpstr>The 30-60-90 Triangle</vt:lpstr>
      <vt:lpstr>The 30-60-90 Triangle</vt:lpstr>
      <vt:lpstr>The 45-45-90 Triangle</vt:lpstr>
      <vt:lpstr>The 45-45-90 Triangle</vt:lpstr>
      <vt:lpstr>The 45-45-90 Triangle</vt:lpstr>
      <vt:lpstr>The 45-45-90 Triangle</vt:lpstr>
      <vt:lpstr>Finding the leg lengths in special triangles</vt:lpstr>
      <vt:lpstr>Finding the leg lengths in special triangles</vt:lpstr>
      <vt:lpstr>Identifying opposite and adjacent sides</vt:lpstr>
      <vt:lpstr>Identifying opposite and adjacent sides</vt:lpstr>
      <vt:lpstr>Trigonometry</vt:lpstr>
      <vt:lpstr>Trigonometry</vt:lpstr>
      <vt:lpstr>Trigonometry</vt:lpstr>
      <vt:lpstr>Trigonometry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Vocabulary</dc:title>
  <dc:creator>Mr. Ryan</dc:creator>
  <cp:lastModifiedBy>Brett Kottman</cp:lastModifiedBy>
  <cp:revision>88</cp:revision>
  <cp:lastPrinted>2015-10-06T03:22:18Z</cp:lastPrinted>
  <dcterms:created xsi:type="dcterms:W3CDTF">2005-12-04T00:10:02Z</dcterms:created>
  <dcterms:modified xsi:type="dcterms:W3CDTF">2015-10-13T11:01:57Z</dcterms:modified>
</cp:coreProperties>
</file>